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3" r:id="rId4"/>
    <p:sldId id="265" r:id="rId5"/>
    <p:sldId id="272" r:id="rId6"/>
    <p:sldId id="268" r:id="rId7"/>
    <p:sldId id="259" r:id="rId8"/>
    <p:sldId id="261" r:id="rId9"/>
    <p:sldId id="269" r:id="rId10"/>
    <p:sldId id="270" r:id="rId11"/>
    <p:sldId id="260" r:id="rId12"/>
    <p:sldId id="271" r:id="rId13"/>
    <p:sldId id="258" r:id="rId14"/>
    <p:sldId id="273" r:id="rId15"/>
    <p:sldId id="267" r:id="rId16"/>
    <p:sldId id="262" r:id="rId17"/>
    <p:sldId id="264" r:id="rId18"/>
    <p:sldId id="266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CCE6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240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5A679-7178-4D38-9A4D-98F6FDC18EE9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04D6B-7154-4F84-9BFC-F429CB06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21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mosquitoes allowed.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D6B-7154-4F84-9BFC-F429CB066E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20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Specific</a:t>
            </a:r>
            <a:r>
              <a:rPr lang="en-US" baseline="0" dirty="0" smtClean="0"/>
              <a:t> vector: complete life history within the vector</a:t>
            </a:r>
          </a:p>
          <a:p>
            <a:r>
              <a:rPr lang="en-US" baseline="0" dirty="0" smtClean="0"/>
              <a:t>Vector or host? We do not model each of this process (very complicated process, even hidden process that we are not currently knowing or understanding).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D6B-7154-4F84-9BFC-F429CB066E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69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Difference: </a:t>
            </a:r>
            <a:r>
              <a:rPr lang="en-US" dirty="0" err="1" smtClean="0"/>
              <a:t>aedes</a:t>
            </a:r>
            <a:r>
              <a:rPr lang="en-US" dirty="0" smtClean="0"/>
              <a:t> (tiger mosquito) have distinctive pattern; hind legs usually up when resting</a:t>
            </a:r>
            <a:r>
              <a:rPr lang="en-US" baseline="0" dirty="0" smtClean="0"/>
              <a:t> and feeding.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D6B-7154-4F84-9BFC-F429CB066E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85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Chagas</a:t>
            </a:r>
            <a:r>
              <a:rPr lang="en-US" dirty="0" smtClean="0"/>
              <a:t> and </a:t>
            </a:r>
            <a:r>
              <a:rPr lang="en-US" dirty="0" err="1" smtClean="0"/>
              <a:t>leshimaniasis</a:t>
            </a:r>
            <a:r>
              <a:rPr lang="en-US" dirty="0" smtClean="0"/>
              <a:t> disease: protozoa; </a:t>
            </a:r>
            <a:r>
              <a:rPr lang="en-US" dirty="0" err="1" smtClean="0"/>
              <a:t>lume</a:t>
            </a:r>
            <a:r>
              <a:rPr lang="en-US" dirty="0" smtClean="0"/>
              <a:t>:</a:t>
            </a:r>
            <a:r>
              <a:rPr lang="en-US" baseline="0" dirty="0" smtClean="0"/>
              <a:t> bacteria (fever, headache, fatigue); </a:t>
            </a:r>
            <a:r>
              <a:rPr lang="en-US" baseline="0" dirty="0" err="1" smtClean="0"/>
              <a:t>Chikungunya</a:t>
            </a:r>
            <a:r>
              <a:rPr lang="en-US" baseline="0" dirty="0" smtClean="0"/>
              <a:t>: virus (by </a:t>
            </a:r>
            <a:r>
              <a:rPr lang="en-US" baseline="0" dirty="0" err="1" smtClean="0"/>
              <a:t>aedes</a:t>
            </a:r>
            <a:r>
              <a:rPr lang="en-US" baseline="0" dirty="0" smtClean="0"/>
              <a:t>) similar to dengue; plague bacteria (by flea) – most </a:t>
            </a:r>
            <a:r>
              <a:rPr lang="en-US" baseline="0" dirty="0" err="1" smtClean="0"/>
              <a:t>notorous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vbzd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D6B-7154-4F84-9BFC-F429CB066E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52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we need an</a:t>
            </a:r>
            <a:r>
              <a:rPr lang="en-US" baseline="0" dirty="0" smtClean="0"/>
              <a:t> exposed stage for vector? (Biological and mechanical vector difference… whether or not the pathogen can replicate within the body of the vector)</a:t>
            </a:r>
          </a:p>
          <a:p>
            <a:r>
              <a:rPr lang="en-US" baseline="0" dirty="0" smtClean="0"/>
              <a:t>Most important event: biting</a:t>
            </a:r>
          </a:p>
          <a:p>
            <a:r>
              <a:rPr lang="en-US" baseline="0" dirty="0" smtClean="0"/>
              <a:t>Comparing with original SIR model: contacting</a:t>
            </a:r>
          </a:p>
          <a:p>
            <a:r>
              <a:rPr lang="en-US" baseline="0" dirty="0" smtClean="0"/>
              <a:t>SH+IV=IH; SV+IH=EV Try to write the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D6B-7154-4F84-9BFC-F429CB066E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38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the SEIR model: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dt</a:t>
            </a:r>
            <a:r>
              <a:rPr lang="en-US" baseline="0" dirty="0" smtClean="0"/>
              <a:t>=beta*S*I</a:t>
            </a:r>
          </a:p>
          <a:p>
            <a:r>
              <a:rPr lang="en-US" baseline="0" dirty="0" smtClean="0"/>
              <a:t>Note: probability of infection – where stochasticity comes from!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D6B-7154-4F84-9BFC-F429CB066E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11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 major components that comprise the triad. Directly transmitted (host-host) or indirectly transmitted (via environment)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D6B-7154-4F84-9BFC-F429CB066E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13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Grasswing</a:t>
            </a:r>
            <a:r>
              <a:rPr lang="en-US" dirty="0" smtClean="0"/>
              <a:t> sharpshooter (GWSS); flea (black</a:t>
            </a:r>
            <a:r>
              <a:rPr lang="en-US" baseline="0" dirty="0" smtClean="0"/>
              <a:t> death- plague</a:t>
            </a:r>
            <a:r>
              <a:rPr lang="en-US" dirty="0" smtClean="0"/>
              <a:t>); tick (</a:t>
            </a:r>
            <a:r>
              <a:rPr lang="en-US" dirty="0" err="1" smtClean="0"/>
              <a:t>lyme</a:t>
            </a:r>
            <a:r>
              <a:rPr lang="en-US" dirty="0" smtClean="0"/>
              <a:t> disease)</a:t>
            </a:r>
          </a:p>
          <a:p>
            <a:r>
              <a:rPr lang="en-US" dirty="0" smtClean="0"/>
              <a:t>Comparing</a:t>
            </a:r>
            <a:r>
              <a:rPr lang="en-US" baseline="0" dirty="0" smtClean="0"/>
              <a:t> with “host”?  vector becomes “infectious” but they are not really “infected” because they do not show symptoms – on the other word, the pathogen is like parasites and just utilizes the vector body.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D6B-7154-4F84-9BFC-F429CB066E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42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there are so many vector borne zoonotic diseases? Why need a vector?</a:t>
            </a:r>
          </a:p>
          <a:p>
            <a:r>
              <a:rPr lang="en-US" dirty="0" smtClean="0"/>
              <a:t>Plague – the black death. probably the most notorious</a:t>
            </a:r>
            <a:r>
              <a:rPr lang="en-US" baseline="0" dirty="0" smtClean="0"/>
              <a:t> VBZD.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D6B-7154-4F84-9BFC-F429CB066E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96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Zoonotic: more than one host (species/population); direct bite:</a:t>
            </a:r>
            <a:r>
              <a:rPr lang="en-US" baseline="0" dirty="0" smtClean="0"/>
              <a:t> rabies (no vector needed)</a:t>
            </a:r>
            <a:endParaRPr lang="en-US" dirty="0" smtClean="0"/>
          </a:p>
          <a:p>
            <a:r>
              <a:rPr lang="en-US" dirty="0" smtClean="0"/>
              <a:t>Vector borne disease: must</a:t>
            </a:r>
            <a:r>
              <a:rPr lang="en-US" baseline="0" dirty="0" smtClean="0"/>
              <a:t> include vector in disease/pathogen transmission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D6B-7154-4F84-9BFC-F429CB066E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97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death per minute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D6B-7154-4F84-9BFC-F429CB066E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55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Darker the color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D6B-7154-4F84-9BFC-F429CB066E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91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</a:t>
            </a:r>
            <a:r>
              <a:rPr lang="en-US" baseline="0" dirty="0" smtClean="0"/>
              <a:t> cell, but possess cellular structures. Bacteria are prokaryotic (no cellular structure); virus doesn’t even have a cell.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D6B-7154-4F84-9BFC-F429CB066E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54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a look at malaria</a:t>
            </a:r>
            <a:r>
              <a:rPr lang="en-US" baseline="0" dirty="0" smtClean="0"/>
              <a:t> map and A. </a:t>
            </a:r>
            <a:r>
              <a:rPr lang="en-US" baseline="0" dirty="0" err="1" smtClean="0"/>
              <a:t>gambiae</a:t>
            </a:r>
            <a:r>
              <a:rPr lang="en-US" baseline="0" dirty="0" smtClean="0"/>
              <a:t> distribution map. What can you infer?</a:t>
            </a:r>
          </a:p>
          <a:p>
            <a:r>
              <a:rPr lang="en-US" baseline="0" dirty="0" smtClean="0"/>
              <a:t>Scientific name: genus and species. Human: homo sapiens.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D6B-7154-4F84-9BFC-F429CB066E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16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335CC-8009-6746-B286-C42BC06DDCB7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1798-40F3-A344-952F-13FF4E420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6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335CC-8009-6746-B286-C42BC06DDCB7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1798-40F3-A344-952F-13FF4E420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81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335CC-8009-6746-B286-C42BC06DDCB7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1798-40F3-A344-952F-13FF4E420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86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335CC-8009-6746-B286-C42BC06DDCB7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1798-40F3-A344-952F-13FF4E420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31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335CC-8009-6746-B286-C42BC06DDCB7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1798-40F3-A344-952F-13FF4E420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8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335CC-8009-6746-B286-C42BC06DDCB7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1798-40F3-A344-952F-13FF4E420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19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335CC-8009-6746-B286-C42BC06DDCB7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1798-40F3-A344-952F-13FF4E420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0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335CC-8009-6746-B286-C42BC06DDCB7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1798-40F3-A344-952F-13FF4E420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5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335CC-8009-6746-B286-C42BC06DDCB7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1798-40F3-A344-952F-13FF4E420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53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335CC-8009-6746-B286-C42BC06DDCB7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1798-40F3-A344-952F-13FF4E420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42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335CC-8009-6746-B286-C42BC06DDCB7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1798-40F3-A344-952F-13FF4E420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8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335CC-8009-6746-B286-C42BC06DDCB7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61798-40F3-A344-952F-13FF4E420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6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82" y="1364230"/>
            <a:ext cx="8987848" cy="1470025"/>
          </a:xfrm>
        </p:spPr>
        <p:txBody>
          <a:bodyPr/>
          <a:lstStyle/>
          <a:p>
            <a:r>
              <a:rPr lang="en-US" dirty="0" smtClean="0"/>
              <a:t>Introduction </a:t>
            </a:r>
            <a:r>
              <a:rPr lang="en-US" smtClean="0"/>
              <a:t>to Vector-Borne </a:t>
            </a:r>
            <a:r>
              <a:rPr lang="en-US" dirty="0" smtClean="0"/>
              <a:t>Diseases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52776"/>
            <a:ext cx="6400800" cy="1752600"/>
          </a:xfrm>
        </p:spPr>
        <p:txBody>
          <a:bodyPr/>
          <a:lstStyle/>
          <a:p>
            <a:r>
              <a:rPr lang="en-US" dirty="0" smtClean="0"/>
              <a:t>CBS 810</a:t>
            </a:r>
          </a:p>
          <a:p>
            <a:r>
              <a:rPr lang="en-US" dirty="0" smtClean="0"/>
              <a:t>Instructor: Shi Chen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78" y="222257"/>
            <a:ext cx="1508831" cy="139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1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History of Malaria Pathogen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8100"/>
            <a:ext cx="8890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Important VBD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561" y="1600200"/>
            <a:ext cx="8879843" cy="4525963"/>
          </a:xfrm>
        </p:spPr>
        <p:txBody>
          <a:bodyPr/>
          <a:lstStyle/>
          <a:p>
            <a:r>
              <a:rPr lang="en-US" dirty="0" smtClean="0"/>
              <a:t>Mosquito-borne</a:t>
            </a:r>
          </a:p>
          <a:p>
            <a:r>
              <a:rPr lang="en-US" dirty="0"/>
              <a:t> </a:t>
            </a:r>
            <a:r>
              <a:rPr lang="en-US" dirty="0" smtClean="0"/>
              <a:t> Dengue fever/</a:t>
            </a:r>
            <a:r>
              <a:rPr lang="en-US" i="1" dirty="0" err="1" smtClean="0"/>
              <a:t>Aedes</a:t>
            </a:r>
            <a:r>
              <a:rPr lang="en-US" dirty="0" smtClean="0"/>
              <a:t> </a:t>
            </a:r>
            <a:r>
              <a:rPr lang="en-US" i="1" dirty="0" smtClean="0"/>
              <a:t>spp.</a:t>
            </a:r>
            <a:r>
              <a:rPr lang="en-US" dirty="0" smtClean="0"/>
              <a:t>/Dengue virus</a:t>
            </a:r>
          </a:p>
          <a:p>
            <a:r>
              <a:rPr lang="en-US" dirty="0"/>
              <a:t> </a:t>
            </a:r>
            <a:r>
              <a:rPr lang="en-US" dirty="0" smtClean="0"/>
              <a:t> West Nile encephalitis/</a:t>
            </a:r>
            <a:r>
              <a:rPr lang="en-US" i="1" dirty="0" err="1" smtClean="0"/>
              <a:t>Culex</a:t>
            </a:r>
            <a:r>
              <a:rPr lang="en-US" dirty="0" smtClean="0"/>
              <a:t> </a:t>
            </a:r>
            <a:r>
              <a:rPr lang="en-US" i="1" dirty="0" smtClean="0"/>
              <a:t>spp.</a:t>
            </a:r>
            <a:r>
              <a:rPr lang="en-US" dirty="0" smtClean="0"/>
              <a:t>/West Nile virus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1" y="3661833"/>
            <a:ext cx="4289022" cy="3122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582" y="3661833"/>
            <a:ext cx="4590821" cy="312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0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Important VBD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686800" cy="4525963"/>
          </a:xfrm>
        </p:spPr>
        <p:txBody>
          <a:bodyPr/>
          <a:lstStyle/>
          <a:p>
            <a:r>
              <a:rPr lang="en-US" dirty="0" smtClean="0"/>
              <a:t>Lyme disease/deer tick/</a:t>
            </a:r>
            <a:r>
              <a:rPr lang="en-US" i="1" dirty="0" err="1" smtClean="0"/>
              <a:t>Borrelia</a:t>
            </a:r>
            <a:r>
              <a:rPr lang="en-US" dirty="0" smtClean="0"/>
              <a:t> </a:t>
            </a:r>
            <a:r>
              <a:rPr lang="en-US" i="1" dirty="0" smtClean="0"/>
              <a:t>spp.</a:t>
            </a:r>
          </a:p>
          <a:p>
            <a:r>
              <a:rPr lang="en-US" dirty="0" err="1" smtClean="0"/>
              <a:t>Chagas</a:t>
            </a:r>
            <a:r>
              <a:rPr lang="en-US" dirty="0" smtClean="0"/>
              <a:t> disease/kissing bug/</a:t>
            </a:r>
            <a:r>
              <a:rPr lang="en-US" i="1" dirty="0" err="1" smtClean="0"/>
              <a:t>Trypanosoma</a:t>
            </a:r>
            <a:r>
              <a:rPr lang="en-US" i="1" dirty="0" smtClean="0"/>
              <a:t> </a:t>
            </a:r>
            <a:r>
              <a:rPr lang="en-US" i="1" dirty="0" err="1" smtClean="0"/>
              <a:t>cruzi</a:t>
            </a:r>
            <a:endParaRPr lang="en-US" i="1" dirty="0" smtClean="0"/>
          </a:p>
          <a:p>
            <a:r>
              <a:rPr lang="en-US" dirty="0" err="1" smtClean="0"/>
              <a:t>Leshimaniasis</a:t>
            </a:r>
            <a:r>
              <a:rPr lang="en-US" dirty="0" smtClean="0"/>
              <a:t>/sand fly/</a:t>
            </a:r>
            <a:r>
              <a:rPr lang="en-US" i="1" dirty="0" err="1" smtClean="0"/>
              <a:t>Leshimania</a:t>
            </a:r>
            <a:r>
              <a:rPr lang="en-US" dirty="0" smtClean="0"/>
              <a:t> </a:t>
            </a:r>
            <a:r>
              <a:rPr lang="en-US" i="1" dirty="0" smtClean="0"/>
              <a:t>spp.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664" y="4196753"/>
            <a:ext cx="2846917" cy="2661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19" y="4208338"/>
            <a:ext cx="2356014" cy="2649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460" y="4208338"/>
            <a:ext cx="3305486" cy="2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for VBD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H</a:t>
            </a:r>
            <a:r>
              <a:rPr lang="en-US" dirty="0" smtClean="0"/>
              <a:t>ost Dynamics (</a:t>
            </a:r>
            <a:r>
              <a:rPr lang="en-US" i="1" dirty="0" smtClean="0"/>
              <a:t>H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S</a:t>
            </a:r>
            <a:r>
              <a:rPr lang="en-US" baseline="-25000" dirty="0" smtClean="0"/>
              <a:t>H</a:t>
            </a:r>
            <a:r>
              <a:rPr lang="en-US" dirty="0" smtClean="0"/>
              <a:t>  </a:t>
            </a:r>
            <a:r>
              <a:rPr lang="en-US" dirty="0" smtClean="0">
                <a:sym typeface="Wingdings"/>
              </a:rPr>
              <a:t> I</a:t>
            </a:r>
            <a:r>
              <a:rPr lang="en-US" baseline="-25000" dirty="0" smtClean="0">
                <a:sym typeface="Wingdings"/>
              </a:rPr>
              <a:t>H</a:t>
            </a:r>
            <a:r>
              <a:rPr lang="en-US" dirty="0" smtClean="0">
                <a:sym typeface="Wingdings"/>
              </a:rPr>
              <a:t>  R</a:t>
            </a:r>
            <a:r>
              <a:rPr lang="en-US" baseline="-25000" dirty="0" smtClean="0">
                <a:sym typeface="Wingdings"/>
              </a:rPr>
              <a:t>H</a:t>
            </a:r>
          </a:p>
          <a:p>
            <a:endParaRPr lang="en-US" dirty="0">
              <a:sym typeface="Wingdings"/>
            </a:endParaRPr>
          </a:p>
          <a:p>
            <a:r>
              <a:rPr lang="en-US" i="1" dirty="0" smtClean="0">
                <a:sym typeface="Wingdings"/>
              </a:rPr>
              <a:t>V</a:t>
            </a:r>
            <a:r>
              <a:rPr lang="en-US" dirty="0" smtClean="0">
                <a:sym typeface="Wingdings"/>
              </a:rPr>
              <a:t>ector Dynamics (</a:t>
            </a:r>
            <a:r>
              <a:rPr lang="en-US" i="1" dirty="0" smtClean="0">
                <a:sym typeface="Wingdings"/>
              </a:rPr>
              <a:t>V</a:t>
            </a:r>
            <a:r>
              <a:rPr lang="en-US" dirty="0" smtClean="0">
                <a:sym typeface="Wingdings"/>
              </a:rPr>
              <a:t>)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       S</a:t>
            </a:r>
            <a:r>
              <a:rPr lang="en-US" baseline="-25000" dirty="0" smtClean="0">
                <a:sym typeface="Wingdings"/>
              </a:rPr>
              <a:t>V</a:t>
            </a:r>
            <a:r>
              <a:rPr lang="en-US" dirty="0" smtClean="0">
                <a:sym typeface="Wingdings"/>
              </a:rPr>
              <a:t>  E</a:t>
            </a:r>
            <a:r>
              <a:rPr lang="en-US" baseline="-25000" dirty="0" smtClean="0">
                <a:sym typeface="Wingdings"/>
              </a:rPr>
              <a:t>V</a:t>
            </a:r>
            <a:r>
              <a:rPr lang="en-US" dirty="0" smtClean="0">
                <a:sym typeface="Wingdings"/>
              </a:rPr>
              <a:t>  I</a:t>
            </a:r>
            <a:r>
              <a:rPr lang="en-US" baseline="-25000" dirty="0" smtClean="0">
                <a:sym typeface="Wingdings"/>
              </a:rPr>
              <a:t>V</a:t>
            </a:r>
            <a:endParaRPr lang="en-US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66" y="2741076"/>
            <a:ext cx="3807483" cy="27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3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Transmission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Not all bites are equal…</a:t>
            </a: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Infection of host:</a:t>
            </a:r>
          </a:p>
          <a:p>
            <a:r>
              <a:rPr lang="en-US" dirty="0"/>
              <a:t> </a:t>
            </a:r>
            <a:r>
              <a:rPr lang="en-US" dirty="0" smtClean="0"/>
              <a:t> Susceptible host bitten by infected vector</a:t>
            </a:r>
          </a:p>
          <a:p>
            <a:r>
              <a:rPr lang="en-US"/>
              <a:t> </a:t>
            </a:r>
            <a:r>
              <a:rPr lang="en-US" smtClean="0"/>
              <a:t> SH+IH=</a:t>
            </a:r>
            <a:r>
              <a:rPr lang="en-US" smtClean="0">
                <a:solidFill>
                  <a:srgbClr val="FF0000"/>
                </a:solidFill>
              </a:rPr>
              <a:t>IH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 smtClean="0"/>
              <a:t>  Infection of vector:</a:t>
            </a:r>
          </a:p>
          <a:p>
            <a:r>
              <a:rPr lang="en-US" dirty="0"/>
              <a:t> </a:t>
            </a:r>
            <a:r>
              <a:rPr lang="en-US" dirty="0" smtClean="0"/>
              <a:t> Susceptible vector bites infected host</a:t>
            </a:r>
          </a:p>
          <a:p>
            <a:r>
              <a:rPr lang="en-US" dirty="0"/>
              <a:t> </a:t>
            </a:r>
            <a:r>
              <a:rPr lang="en-US" dirty="0" smtClean="0"/>
              <a:t> SV+IH=</a:t>
            </a:r>
            <a:r>
              <a:rPr lang="en-US" dirty="0" smtClean="0">
                <a:solidFill>
                  <a:srgbClr val="FF0000"/>
                </a:solidFill>
              </a:rPr>
              <a:t>EV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820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Simplicity </a:t>
            </a:r>
            <a:r>
              <a:rPr lang="en-US" dirty="0" err="1" smtClean="0"/>
              <a:t>vs</a:t>
            </a:r>
            <a:r>
              <a:rPr lang="en-US" dirty="0" smtClean="0"/>
              <a:t> 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Assumptions of the Model</a:t>
            </a:r>
          </a:p>
          <a:p>
            <a:r>
              <a:rPr lang="en-US" dirty="0" smtClean="0"/>
              <a:t>        Constant biting rate through time</a:t>
            </a:r>
          </a:p>
          <a:p>
            <a:r>
              <a:rPr lang="en-US" dirty="0" smtClean="0"/>
              <a:t>        Ignore within-host dynamics</a:t>
            </a:r>
          </a:p>
          <a:p>
            <a:r>
              <a:rPr lang="en-US" dirty="0" smtClean="0"/>
              <a:t>        Ignore external variables (</a:t>
            </a:r>
            <a:r>
              <a:rPr lang="en-US" dirty="0" err="1"/>
              <a:t>T</a:t>
            </a:r>
            <a:r>
              <a:rPr lang="en-US" dirty="0" err="1" smtClean="0"/>
              <a:t>,RH,etc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Try to spot some flaws in this model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5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Write down the system equations for the VBD system</a:t>
            </a:r>
          </a:p>
          <a:p>
            <a:r>
              <a:rPr lang="en-US" dirty="0" smtClean="0"/>
              <a:t> (Hint: what is the most important </a:t>
            </a:r>
            <a:r>
              <a:rPr lang="en-US" i="1" dirty="0" smtClean="0">
                <a:solidFill>
                  <a:srgbClr val="FF6600"/>
                </a:solidFill>
              </a:rPr>
              <a:t>event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in VBD transmission?)</a:t>
            </a:r>
          </a:p>
          <a:p>
            <a:endParaRPr lang="en-US" dirty="0"/>
          </a:p>
          <a:p>
            <a:r>
              <a:rPr lang="en-US" dirty="0" smtClean="0"/>
              <a:t>2. Simulate the VBD in </a:t>
            </a:r>
            <a:r>
              <a:rPr lang="en-US" i="1" dirty="0" smtClean="0"/>
              <a:t>R</a:t>
            </a:r>
            <a:r>
              <a:rPr lang="en-US" dirty="0" smtClean="0"/>
              <a:t> and try to derive the basic reproduction number (R0).</a:t>
            </a:r>
          </a:p>
        </p:txBody>
      </p:sp>
    </p:spTree>
    <p:extLst>
      <p:ext uri="{BB962C8B-B14F-4D97-AF65-F5344CB8AC3E}">
        <p14:creationId xmlns:p14="http://schemas.microsoft.com/office/powerpoint/2010/main" val="3537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0552"/>
            <a:ext cx="8393502" cy="5815612"/>
          </a:xfrm>
        </p:spPr>
        <p:txBody>
          <a:bodyPr>
            <a:normAutofit/>
          </a:bodyPr>
          <a:lstStyle/>
          <a:p>
            <a:r>
              <a:rPr lang="en-US" sz="1200" dirty="0"/>
              <a:t># ODE vector-borne </a:t>
            </a:r>
            <a:r>
              <a:rPr lang="en-US" sz="1200" dirty="0" smtClean="0"/>
              <a:t>disease system </a:t>
            </a:r>
          </a:p>
          <a:p>
            <a:r>
              <a:rPr lang="en-US" sz="1200" dirty="0" smtClean="0"/>
              <a:t>library</a:t>
            </a:r>
            <a:r>
              <a:rPr lang="en-US" sz="1200" dirty="0"/>
              <a:t>("</a:t>
            </a:r>
            <a:r>
              <a:rPr lang="en-US" sz="1200" dirty="0" err="1"/>
              <a:t>deSolve</a:t>
            </a:r>
            <a:r>
              <a:rPr lang="en-US" sz="1200" dirty="0" smtClean="0"/>
              <a:t>")</a:t>
            </a:r>
          </a:p>
          <a:p>
            <a:r>
              <a:rPr lang="en-US" sz="1200" dirty="0" err="1" smtClean="0"/>
              <a:t>parms</a:t>
            </a:r>
            <a:r>
              <a:rPr lang="en-US" sz="1200" dirty="0" smtClean="0"/>
              <a:t> </a:t>
            </a:r>
            <a:r>
              <a:rPr lang="en-US" sz="1200" dirty="0"/>
              <a:t>&lt;- c(</a:t>
            </a:r>
            <a:r>
              <a:rPr lang="en-US" sz="1200" dirty="0">
                <a:solidFill>
                  <a:srgbClr val="C00000"/>
                </a:solidFill>
              </a:rPr>
              <a:t>beta1=1e-3, gamma=1e-1, beta2=1e-4, mu=1e-1</a:t>
            </a:r>
            <a:r>
              <a:rPr lang="en-US" sz="1200" dirty="0" smtClean="0"/>
              <a:t>)</a:t>
            </a:r>
          </a:p>
          <a:p>
            <a:r>
              <a:rPr lang="en-US" sz="1200" dirty="0" err="1" smtClean="0"/>
              <a:t>inits</a:t>
            </a:r>
            <a:r>
              <a:rPr lang="en-US" sz="1200" dirty="0" smtClean="0"/>
              <a:t> </a:t>
            </a:r>
            <a:r>
              <a:rPr lang="en-US" sz="1200" dirty="0"/>
              <a:t>&lt;- c(</a:t>
            </a:r>
            <a:r>
              <a:rPr lang="en-US" sz="1200" dirty="0">
                <a:solidFill>
                  <a:srgbClr val="C00000"/>
                </a:solidFill>
              </a:rPr>
              <a:t>SH=499,IH=1,RH=0,SV=1990,EV=0,IV=10</a:t>
            </a:r>
            <a:r>
              <a:rPr lang="en-US" sz="1200" dirty="0" smtClean="0"/>
              <a:t>) # H for host, V for vector</a:t>
            </a:r>
          </a:p>
          <a:p>
            <a:r>
              <a:rPr lang="en-US" sz="1200" dirty="0" err="1" smtClean="0"/>
              <a:t>dt</a:t>
            </a:r>
            <a:r>
              <a:rPr lang="en-US" sz="1200" dirty="0" smtClean="0"/>
              <a:t> </a:t>
            </a:r>
            <a:r>
              <a:rPr lang="en-US" sz="1200" dirty="0"/>
              <a:t>&lt;- </a:t>
            </a:r>
            <a:r>
              <a:rPr lang="en-US" sz="1200" dirty="0" err="1"/>
              <a:t>seq</a:t>
            </a:r>
            <a:r>
              <a:rPr lang="en-US" sz="1200" dirty="0"/>
              <a:t>(0,100,0.1</a:t>
            </a:r>
            <a:r>
              <a:rPr lang="en-US" sz="1200" dirty="0" smtClean="0"/>
              <a:t>)</a:t>
            </a:r>
          </a:p>
          <a:p>
            <a:endParaRPr lang="en-US" sz="1200" dirty="0"/>
          </a:p>
          <a:p>
            <a:r>
              <a:rPr lang="en-US" sz="1200" dirty="0" smtClean="0"/>
              <a:t>VBD </a:t>
            </a:r>
            <a:r>
              <a:rPr lang="en-US" sz="1200" dirty="0"/>
              <a:t>&lt;- function(t, x, </a:t>
            </a:r>
            <a:r>
              <a:rPr lang="en-US" sz="1200" dirty="0" err="1"/>
              <a:t>parms</a:t>
            </a:r>
            <a:r>
              <a:rPr lang="en-US" sz="1200" dirty="0" smtClean="0"/>
              <a:t>){</a:t>
            </a:r>
          </a:p>
          <a:p>
            <a:r>
              <a:rPr lang="en-US" sz="1200" dirty="0" smtClean="0"/>
              <a:t>with(</a:t>
            </a:r>
            <a:r>
              <a:rPr lang="en-US" sz="1200" dirty="0" err="1" smtClean="0"/>
              <a:t>as.list</a:t>
            </a:r>
            <a:r>
              <a:rPr lang="en-US" sz="1200" dirty="0" smtClean="0"/>
              <a:t>(c(</a:t>
            </a:r>
            <a:r>
              <a:rPr lang="en-US" sz="1200" dirty="0" err="1" smtClean="0"/>
              <a:t>parms,x</a:t>
            </a:r>
            <a:r>
              <a:rPr lang="en-US" sz="1200" dirty="0" smtClean="0"/>
              <a:t>)),{</a:t>
            </a:r>
          </a:p>
          <a:p>
            <a:r>
              <a:rPr lang="en-US" sz="1200" dirty="0" err="1" smtClean="0">
                <a:solidFill>
                  <a:srgbClr val="C00000"/>
                </a:solidFill>
              </a:rPr>
              <a:t>dSH</a:t>
            </a:r>
            <a:r>
              <a:rPr lang="en-US" sz="1200" dirty="0" smtClean="0">
                <a:solidFill>
                  <a:srgbClr val="C00000"/>
                </a:solidFill>
              </a:rPr>
              <a:t> </a:t>
            </a:r>
            <a:r>
              <a:rPr lang="en-US" sz="1200" dirty="0">
                <a:solidFill>
                  <a:srgbClr val="C00000"/>
                </a:solidFill>
              </a:rPr>
              <a:t>&lt;- </a:t>
            </a:r>
            <a:r>
              <a:rPr lang="en-US" sz="1200" dirty="0" smtClean="0">
                <a:solidFill>
                  <a:srgbClr val="C00000"/>
                </a:solidFill>
              </a:rPr>
              <a:t> -beta1*IV*SH</a:t>
            </a:r>
          </a:p>
          <a:p>
            <a:r>
              <a:rPr lang="en-US" sz="1200" dirty="0" err="1" smtClean="0">
                <a:solidFill>
                  <a:srgbClr val="C00000"/>
                </a:solidFill>
              </a:rPr>
              <a:t>dIH</a:t>
            </a:r>
            <a:r>
              <a:rPr lang="en-US" sz="1200" dirty="0" smtClean="0">
                <a:solidFill>
                  <a:srgbClr val="C00000"/>
                </a:solidFill>
              </a:rPr>
              <a:t> </a:t>
            </a:r>
            <a:r>
              <a:rPr lang="en-US" sz="1200" dirty="0">
                <a:solidFill>
                  <a:srgbClr val="C00000"/>
                </a:solidFill>
              </a:rPr>
              <a:t>&lt;- </a:t>
            </a:r>
            <a:r>
              <a:rPr lang="en-US" sz="1200" dirty="0" smtClean="0">
                <a:solidFill>
                  <a:srgbClr val="C00000"/>
                </a:solidFill>
              </a:rPr>
              <a:t> +beta1*IV*SH – gamma*IH</a:t>
            </a:r>
          </a:p>
          <a:p>
            <a:r>
              <a:rPr lang="en-US" sz="1200" dirty="0" err="1" smtClean="0">
                <a:solidFill>
                  <a:srgbClr val="C00000"/>
                </a:solidFill>
              </a:rPr>
              <a:t>dRH</a:t>
            </a:r>
            <a:r>
              <a:rPr lang="en-US" sz="1200" dirty="0" smtClean="0">
                <a:solidFill>
                  <a:srgbClr val="C00000"/>
                </a:solidFill>
              </a:rPr>
              <a:t> </a:t>
            </a:r>
            <a:r>
              <a:rPr lang="en-US" sz="1200" dirty="0">
                <a:solidFill>
                  <a:srgbClr val="C00000"/>
                </a:solidFill>
              </a:rPr>
              <a:t>&lt;- </a:t>
            </a:r>
            <a:r>
              <a:rPr lang="en-US" sz="1200" dirty="0" smtClean="0">
                <a:solidFill>
                  <a:srgbClr val="C00000"/>
                </a:solidFill>
              </a:rPr>
              <a:t> gamma*IH</a:t>
            </a:r>
          </a:p>
          <a:p>
            <a:r>
              <a:rPr lang="en-US" sz="1200" dirty="0" err="1" smtClean="0">
                <a:solidFill>
                  <a:srgbClr val="C00000"/>
                </a:solidFill>
              </a:rPr>
              <a:t>dSV</a:t>
            </a:r>
            <a:r>
              <a:rPr lang="en-US" sz="1200" dirty="0" smtClean="0">
                <a:solidFill>
                  <a:srgbClr val="C00000"/>
                </a:solidFill>
              </a:rPr>
              <a:t> </a:t>
            </a:r>
            <a:r>
              <a:rPr lang="en-US" sz="1200" dirty="0">
                <a:solidFill>
                  <a:srgbClr val="C00000"/>
                </a:solidFill>
              </a:rPr>
              <a:t>&lt;- </a:t>
            </a:r>
            <a:r>
              <a:rPr lang="en-US" sz="1200" dirty="0" smtClean="0">
                <a:solidFill>
                  <a:srgbClr val="C00000"/>
                </a:solidFill>
              </a:rPr>
              <a:t>-beta2*IH*SV</a:t>
            </a:r>
          </a:p>
          <a:p>
            <a:r>
              <a:rPr lang="en-US" sz="1200" dirty="0" err="1" smtClean="0">
                <a:solidFill>
                  <a:srgbClr val="C00000"/>
                </a:solidFill>
              </a:rPr>
              <a:t>dEV</a:t>
            </a:r>
            <a:r>
              <a:rPr lang="en-US" sz="1200" dirty="0" smtClean="0">
                <a:solidFill>
                  <a:srgbClr val="C00000"/>
                </a:solidFill>
              </a:rPr>
              <a:t> </a:t>
            </a:r>
            <a:r>
              <a:rPr lang="en-US" sz="1200" dirty="0">
                <a:solidFill>
                  <a:srgbClr val="C00000"/>
                </a:solidFill>
              </a:rPr>
              <a:t>&lt;- </a:t>
            </a:r>
            <a:r>
              <a:rPr lang="en-US" sz="1200" dirty="0" smtClean="0">
                <a:solidFill>
                  <a:srgbClr val="C00000"/>
                </a:solidFill>
              </a:rPr>
              <a:t> beta2*IH*SV – mu*EV</a:t>
            </a:r>
          </a:p>
          <a:p>
            <a:r>
              <a:rPr lang="en-US" sz="1200" dirty="0" err="1" smtClean="0">
                <a:solidFill>
                  <a:srgbClr val="C00000"/>
                </a:solidFill>
              </a:rPr>
              <a:t>dIV</a:t>
            </a:r>
            <a:r>
              <a:rPr lang="en-US" sz="1200" dirty="0" smtClean="0">
                <a:solidFill>
                  <a:srgbClr val="C00000"/>
                </a:solidFill>
              </a:rPr>
              <a:t> </a:t>
            </a:r>
            <a:r>
              <a:rPr lang="en-US" sz="1200" dirty="0">
                <a:solidFill>
                  <a:srgbClr val="C00000"/>
                </a:solidFill>
              </a:rPr>
              <a:t>&lt;- </a:t>
            </a:r>
            <a:r>
              <a:rPr lang="en-US" sz="1200" dirty="0" smtClean="0">
                <a:solidFill>
                  <a:srgbClr val="C00000"/>
                </a:solidFill>
              </a:rPr>
              <a:t> mu*EV</a:t>
            </a:r>
          </a:p>
          <a:p>
            <a:r>
              <a:rPr lang="en-US" sz="1200" dirty="0" smtClean="0"/>
              <a:t>der </a:t>
            </a:r>
            <a:r>
              <a:rPr lang="en-US" sz="1200" dirty="0"/>
              <a:t>&lt;- c(</a:t>
            </a:r>
            <a:r>
              <a:rPr lang="en-US" sz="1200" dirty="0" err="1"/>
              <a:t>dSH</a:t>
            </a:r>
            <a:r>
              <a:rPr lang="en-US" sz="1200" dirty="0"/>
              <a:t>, </a:t>
            </a:r>
            <a:r>
              <a:rPr lang="en-US" sz="1200" dirty="0" err="1"/>
              <a:t>dIH</a:t>
            </a:r>
            <a:r>
              <a:rPr lang="en-US" sz="1200" dirty="0"/>
              <a:t>, </a:t>
            </a:r>
            <a:r>
              <a:rPr lang="en-US" sz="1200" dirty="0" err="1"/>
              <a:t>dRH</a:t>
            </a:r>
            <a:r>
              <a:rPr lang="en-US" sz="1200" dirty="0"/>
              <a:t>, </a:t>
            </a:r>
            <a:r>
              <a:rPr lang="en-US" sz="1200" dirty="0" err="1"/>
              <a:t>dSV</a:t>
            </a:r>
            <a:r>
              <a:rPr lang="en-US" sz="1200" dirty="0"/>
              <a:t>, </a:t>
            </a:r>
            <a:r>
              <a:rPr lang="en-US" sz="1200" dirty="0" err="1"/>
              <a:t>dEV</a:t>
            </a:r>
            <a:r>
              <a:rPr lang="en-US" sz="1200" dirty="0"/>
              <a:t>, </a:t>
            </a:r>
            <a:r>
              <a:rPr lang="en-US" sz="1200" dirty="0" err="1"/>
              <a:t>dIV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list(der</a:t>
            </a:r>
            <a:r>
              <a:rPr lang="en-US" sz="1200" dirty="0"/>
              <a:t>) # the output must be </a:t>
            </a:r>
            <a:r>
              <a:rPr lang="en-US" sz="1200" dirty="0" smtClean="0"/>
              <a:t>returned</a:t>
            </a:r>
          </a:p>
          <a:p>
            <a:r>
              <a:rPr lang="en-US" sz="1200" dirty="0" smtClean="0"/>
              <a:t>}) </a:t>
            </a:r>
            <a:r>
              <a:rPr lang="en-US" sz="1200" dirty="0"/>
              <a:t># end of ’with</a:t>
            </a:r>
            <a:r>
              <a:rPr lang="en-US" sz="1200" dirty="0" smtClean="0"/>
              <a:t>’</a:t>
            </a:r>
          </a:p>
          <a:p>
            <a:r>
              <a:rPr lang="en-US" sz="1200" dirty="0" smtClean="0"/>
              <a:t>} </a:t>
            </a:r>
            <a:r>
              <a:rPr lang="en-US" sz="1200" dirty="0"/>
              <a:t># end of function </a:t>
            </a:r>
            <a:r>
              <a:rPr lang="en-US" sz="1200" dirty="0" smtClean="0"/>
              <a:t>definition</a:t>
            </a:r>
          </a:p>
          <a:p>
            <a:endParaRPr lang="en-US" sz="1200" dirty="0"/>
          </a:p>
          <a:p>
            <a:r>
              <a:rPr lang="en-US" sz="1200" dirty="0" err="1" smtClean="0"/>
              <a:t>sim.vbd</a:t>
            </a:r>
            <a:r>
              <a:rPr lang="en-US" sz="1200" dirty="0" smtClean="0"/>
              <a:t> </a:t>
            </a:r>
            <a:r>
              <a:rPr lang="en-US" sz="1200" dirty="0"/>
              <a:t>&lt;- </a:t>
            </a:r>
            <a:r>
              <a:rPr lang="en-US" sz="1200" dirty="0" err="1"/>
              <a:t>as.data.frame</a:t>
            </a:r>
            <a:r>
              <a:rPr lang="en-US" sz="1200" dirty="0"/>
              <a:t>(</a:t>
            </a:r>
            <a:r>
              <a:rPr lang="en-US" sz="1200" dirty="0" err="1"/>
              <a:t>lsoda</a:t>
            </a:r>
            <a:r>
              <a:rPr lang="en-US" sz="1200" dirty="0"/>
              <a:t>(</a:t>
            </a:r>
            <a:r>
              <a:rPr lang="en-US" sz="1200" dirty="0" err="1"/>
              <a:t>inits</a:t>
            </a:r>
            <a:r>
              <a:rPr lang="en-US" sz="1200" dirty="0"/>
              <a:t>, </a:t>
            </a:r>
            <a:r>
              <a:rPr lang="en-US" sz="1200" dirty="0" err="1"/>
              <a:t>dt</a:t>
            </a:r>
            <a:r>
              <a:rPr lang="en-US" sz="1200" dirty="0"/>
              <a:t>, VBD, </a:t>
            </a:r>
            <a:r>
              <a:rPr lang="en-US" sz="1200" dirty="0" err="1"/>
              <a:t>parms</a:t>
            </a:r>
            <a:r>
              <a:rPr lang="en-US" sz="1200" dirty="0"/>
              <a:t>=</a:t>
            </a:r>
            <a:r>
              <a:rPr lang="en-US" sz="1200" dirty="0" err="1"/>
              <a:t>parms</a:t>
            </a:r>
            <a:r>
              <a:rPr lang="en-US" sz="1200" dirty="0" smtClean="0"/>
              <a:t>))</a:t>
            </a:r>
          </a:p>
          <a:p>
            <a:r>
              <a:rPr lang="en-US" sz="1200" dirty="0" err="1" smtClean="0"/>
              <a:t>plot.ts</a:t>
            </a:r>
            <a:r>
              <a:rPr lang="en-US" sz="1200" dirty="0" smtClean="0"/>
              <a:t>(</a:t>
            </a:r>
            <a:r>
              <a:rPr lang="en-US" sz="1200" dirty="0" err="1" smtClean="0"/>
              <a:t>sim.vbd$IV,lwd</a:t>
            </a:r>
            <a:r>
              <a:rPr lang="en-US" sz="1200" dirty="0" smtClean="0"/>
              <a:t>=2,ylim=c(0,1000))</a:t>
            </a:r>
          </a:p>
          <a:p>
            <a:r>
              <a:rPr lang="en-US" sz="1200" dirty="0" smtClean="0"/>
              <a:t>lines(c(1:1001</a:t>
            </a:r>
            <a:r>
              <a:rPr lang="en-US" sz="1200" dirty="0"/>
              <a:t>),</a:t>
            </a:r>
            <a:r>
              <a:rPr lang="en-US" sz="1200" dirty="0" err="1"/>
              <a:t>sim.vbd$IH,col</a:t>
            </a:r>
            <a:r>
              <a:rPr lang="en-US" sz="1200" dirty="0"/>
              <a:t>="blue",</a:t>
            </a:r>
            <a:r>
              <a:rPr lang="en-US" sz="1200" dirty="0" err="1"/>
              <a:t>lty</a:t>
            </a:r>
            <a:r>
              <a:rPr lang="en-US" sz="1200" dirty="0"/>
              <a:t>=2,lwd=2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leg.txt</a:t>
            </a:r>
            <a:r>
              <a:rPr lang="en-US" sz="1200" dirty="0"/>
              <a:t>&lt;-c("Infectious </a:t>
            </a:r>
            <a:r>
              <a:rPr lang="en-US" sz="1200" dirty="0" err="1"/>
              <a:t>Vector","Infected</a:t>
            </a:r>
            <a:r>
              <a:rPr lang="en-US" sz="1200" dirty="0"/>
              <a:t> Host</a:t>
            </a:r>
            <a:r>
              <a:rPr lang="en-US" sz="1200" dirty="0" smtClean="0"/>
              <a:t>")</a:t>
            </a:r>
          </a:p>
          <a:p>
            <a:r>
              <a:rPr lang="en-US" sz="1200" dirty="0" smtClean="0"/>
              <a:t>legend</a:t>
            </a:r>
            <a:r>
              <a:rPr lang="en-US" sz="1200" dirty="0"/>
              <a:t>("</a:t>
            </a:r>
            <a:r>
              <a:rPr lang="en-US" sz="1200" dirty="0" err="1"/>
              <a:t>topright</a:t>
            </a:r>
            <a:r>
              <a:rPr lang="en-US" sz="1200" dirty="0"/>
              <a:t>",</a:t>
            </a:r>
            <a:r>
              <a:rPr lang="en-US" sz="1200" dirty="0" err="1"/>
              <a:t>leg.txt,lty</a:t>
            </a:r>
            <a:r>
              <a:rPr lang="en-US" sz="1200" dirty="0"/>
              <a:t>=c(1,2),col=c("</a:t>
            </a:r>
            <a:r>
              <a:rPr lang="en-US" sz="1200" dirty="0" err="1"/>
              <a:t>black","blue</a:t>
            </a:r>
            <a:r>
              <a:rPr lang="en-US" sz="1200" dirty="0"/>
              <a:t>"))</a:t>
            </a:r>
          </a:p>
        </p:txBody>
      </p:sp>
    </p:spTree>
    <p:extLst>
      <p:ext uri="{BB962C8B-B14F-4D97-AF65-F5344CB8AC3E}">
        <p14:creationId xmlns:p14="http://schemas.microsoft.com/office/powerpoint/2010/main" val="427324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0"/>
            <a:ext cx="6631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Warm-up: the Epidemiology Triad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523420" y="1417638"/>
            <a:ext cx="7971252" cy="5193110"/>
            <a:chOff x="523420" y="1417638"/>
            <a:chExt cx="7971252" cy="5193110"/>
          </a:xfrm>
        </p:grpSpPr>
        <p:sp>
          <p:nvSpPr>
            <p:cNvPr id="4" name="Oval 3"/>
            <p:cNvSpPr/>
            <p:nvPr/>
          </p:nvSpPr>
          <p:spPr>
            <a:xfrm>
              <a:off x="3123046" y="1417638"/>
              <a:ext cx="2321460" cy="219484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 smtClean="0">
                  <a:solidFill>
                    <a:srgbClr val="FFFF00"/>
                  </a:solidFill>
                </a:rPr>
                <a:t>HOST</a:t>
              </a:r>
              <a:endParaRPr lang="en-US" sz="2200" b="1" dirty="0">
                <a:solidFill>
                  <a:srgbClr val="FFFF00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148640" y="4106471"/>
              <a:ext cx="2346032" cy="243140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FF00"/>
                  </a:solidFill>
                </a:rPr>
                <a:t>ENVIRONMENT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23420" y="4216304"/>
              <a:ext cx="2328965" cy="2394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 smtClean="0">
                  <a:solidFill>
                    <a:srgbClr val="FFFF00"/>
                  </a:solidFill>
                </a:rPr>
                <a:t>PATHOGEN</a:t>
              </a:r>
              <a:endParaRPr lang="en-US" sz="22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2206948" y="3216883"/>
              <a:ext cx="916098" cy="99942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5444506" y="3071135"/>
              <a:ext cx="1176338" cy="1035336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3018938" y="5434347"/>
              <a:ext cx="2998118" cy="2082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2825082" y="3623633"/>
            <a:ext cx="3323558" cy="1732635"/>
            <a:chOff x="2825082" y="3623633"/>
            <a:chExt cx="3323558" cy="1732635"/>
          </a:xfrm>
        </p:grpSpPr>
        <p:sp>
          <p:nvSpPr>
            <p:cNvPr id="15" name="Heptagon 14"/>
            <p:cNvSpPr/>
            <p:nvPr/>
          </p:nvSpPr>
          <p:spPr>
            <a:xfrm>
              <a:off x="3522553" y="3867548"/>
              <a:ext cx="1738492" cy="1488720"/>
            </a:xfrm>
            <a:prstGeom prst="heptag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6600"/>
                  </a:solidFill>
                </a:rPr>
                <a:t>VECTOR</a:t>
              </a:r>
              <a:endParaRPr lang="en-US" b="1" dirty="0">
                <a:solidFill>
                  <a:srgbClr val="FF66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15" idx="6"/>
            </p:cNvCxnSpPr>
            <p:nvPr/>
          </p:nvCxnSpPr>
          <p:spPr>
            <a:xfrm flipV="1">
              <a:off x="4391799" y="3623633"/>
              <a:ext cx="0" cy="243915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5" idx="4"/>
            </p:cNvCxnSpPr>
            <p:nvPr/>
          </p:nvCxnSpPr>
          <p:spPr>
            <a:xfrm flipH="1">
              <a:off x="2825082" y="4824954"/>
              <a:ext cx="697466" cy="249898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>
              <a:off x="5261050" y="4824954"/>
              <a:ext cx="887590" cy="249898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8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“Vector”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55" y="1600200"/>
            <a:ext cx="8721305" cy="4525963"/>
          </a:xfrm>
        </p:spPr>
        <p:txBody>
          <a:bodyPr/>
          <a:lstStyle/>
          <a:p>
            <a:r>
              <a:rPr lang="en-US" b="1" i="1" u="sng" dirty="0" smtClean="0"/>
              <a:t>Vector</a:t>
            </a:r>
            <a:r>
              <a:rPr lang="en-US" dirty="0" smtClean="0"/>
              <a:t>: an agent that carries and transmits infectious pathogen into another living organism.</a:t>
            </a:r>
            <a:endParaRPr lang="en-US" dirty="0"/>
          </a:p>
        </p:txBody>
      </p:sp>
      <p:pic>
        <p:nvPicPr>
          <p:cNvPr id="1026" name="Picture 2" descr="http://disogno.files.wordpress.com/2010/03/glassy-winged-sharpshoo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54" y="3307181"/>
            <a:ext cx="2725947" cy="193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thumb/9/9f/Adult_deer_tick%28cropped%29.jpg/180px-Adult_deer_tick%28cropped%2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14" y="3279830"/>
            <a:ext cx="2464997" cy="193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974" y="3411893"/>
            <a:ext cx="2561167" cy="172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3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Zoonotic and VBD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6"/>
            <a:ext cx="8229600" cy="4525963"/>
          </a:xfrm>
        </p:spPr>
        <p:txBody>
          <a:bodyPr/>
          <a:lstStyle/>
          <a:p>
            <a:r>
              <a:rPr lang="en-US" b="1" u="sng" dirty="0" smtClean="0">
                <a:solidFill>
                  <a:srgbClr val="FF0000"/>
                </a:solidFill>
              </a:rPr>
              <a:t>NOT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mutually exclusive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i="1" dirty="0" smtClean="0"/>
              <a:t>Vector-borne zoonotic disease</a:t>
            </a:r>
            <a:endParaRPr lang="en-US" i="1" dirty="0"/>
          </a:p>
        </p:txBody>
      </p:sp>
      <p:sp>
        <p:nvSpPr>
          <p:cNvPr id="4" name="Oval 3"/>
          <p:cNvSpPr/>
          <p:nvPr/>
        </p:nvSpPr>
        <p:spPr>
          <a:xfrm>
            <a:off x="826613" y="2564180"/>
            <a:ext cx="3217654" cy="30983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C000"/>
                </a:solidFill>
              </a:rPr>
              <a:t>Zoonotic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081775" y="2564180"/>
            <a:ext cx="3217654" cy="3098336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VBD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85255" y="5943600"/>
            <a:ext cx="1233578" cy="5520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C000"/>
                </a:solidFill>
              </a:rPr>
              <a:t>Rabies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630976" y="5948618"/>
            <a:ext cx="1233578" cy="552091"/>
          </a:xfrm>
          <a:prstGeom prst="roundRect">
            <a:avLst/>
          </a:prstGeom>
          <a:gradFill>
            <a:gsLst>
              <a:gs pos="0">
                <a:srgbClr val="00FFFF"/>
              </a:gs>
              <a:gs pos="62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West Nile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976697" y="5943599"/>
            <a:ext cx="1233578" cy="552091"/>
          </a:xfrm>
          <a:prstGeom prst="roundRect">
            <a:avLst/>
          </a:prstGeom>
          <a:solidFill>
            <a:srgbClr val="65CCE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Malaria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14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48148E-6 L 0.2408 -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Zoonotic and VBD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26244" cy="4525963"/>
          </a:xfrm>
        </p:spPr>
        <p:txBody>
          <a:bodyPr/>
          <a:lstStyle/>
          <a:p>
            <a:r>
              <a:rPr lang="en-US" b="1" u="sng" dirty="0" smtClean="0"/>
              <a:t>Zoonotic Disease: 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i="1" dirty="0" smtClean="0"/>
              <a:t>Multiple</a:t>
            </a:r>
            <a:r>
              <a:rPr lang="en-US" dirty="0" smtClean="0"/>
              <a:t> host, does not need vector necessarily</a:t>
            </a:r>
          </a:p>
          <a:p>
            <a:endParaRPr lang="en-US" dirty="0"/>
          </a:p>
          <a:p>
            <a:r>
              <a:rPr lang="en-US" b="1" u="sng" dirty="0" smtClean="0"/>
              <a:t>Vector-borne Disease (VBD)</a:t>
            </a:r>
          </a:p>
          <a:p>
            <a:r>
              <a:rPr lang="en-US" dirty="0"/>
              <a:t> </a:t>
            </a:r>
            <a:r>
              <a:rPr lang="en-US" dirty="0" smtClean="0"/>
              <a:t>  Disease transmitted by vectors</a:t>
            </a:r>
          </a:p>
          <a:p>
            <a:endParaRPr lang="en-US" dirty="0"/>
          </a:p>
          <a:p>
            <a:r>
              <a:rPr lang="en-US" b="1" u="sng" dirty="0" smtClean="0"/>
              <a:t>Vector-borne and Zoonotic Disease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513857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Malaria: the No.1 VBD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6600"/>
                </a:solidFill>
              </a:rPr>
              <a:t>219 Million Cases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660,000 Death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200,000 Infant Death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6600"/>
                </a:solidFill>
              </a:rPr>
              <a:t>85-90% Fatality Rate (</a:t>
            </a:r>
            <a:r>
              <a:rPr lang="en-US" b="1" dirty="0" err="1" smtClean="0">
                <a:solidFill>
                  <a:srgbClr val="FF6600"/>
                </a:solidFill>
              </a:rPr>
              <a:t>Sub-saharan</a:t>
            </a:r>
            <a:r>
              <a:rPr lang="en-US" b="1" dirty="0" smtClean="0">
                <a:solidFill>
                  <a:srgbClr val="FF6600"/>
                </a:solidFill>
              </a:rPr>
              <a:t> Africa)</a:t>
            </a:r>
            <a:endParaRPr lang="en-US" b="1" dirty="0">
              <a:solidFill>
                <a:srgbClr val="FF66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80667" y="6397083"/>
            <a:ext cx="282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2010 WHO Estimate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1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050" y="274638"/>
            <a:ext cx="8229600" cy="1143000"/>
          </a:xfrm>
        </p:spPr>
        <p:txBody>
          <a:bodyPr/>
          <a:lstStyle/>
          <a:p>
            <a:r>
              <a:rPr lang="en-US" dirty="0" smtClean="0"/>
              <a:t>The Malaria Risk Map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84025" y="6273827"/>
            <a:ext cx="333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cdc-malaria.ncsa.uiuc.edu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68" y="1536690"/>
            <a:ext cx="6477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0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Malaria: the Pathogen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Plasmodium falciparum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protozoa (unicellular eukaryotic)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3238500"/>
            <a:ext cx="2598953" cy="3196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05" y="3238499"/>
            <a:ext cx="2925795" cy="3196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652" y="3238499"/>
            <a:ext cx="3348679" cy="319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0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Malaria: the Vector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Anopheles </a:t>
            </a:r>
            <a:r>
              <a:rPr lang="en-US" i="1" dirty="0" err="1"/>
              <a:t>gambiae</a:t>
            </a:r>
            <a:r>
              <a:rPr lang="en-US" dirty="0"/>
              <a:t> mosquito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12" y="2730497"/>
            <a:ext cx="4545155" cy="29104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73" y="2540000"/>
            <a:ext cx="3699127" cy="388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839</Words>
  <Application>Microsoft Office PowerPoint</Application>
  <PresentationFormat>On-screen Show (4:3)</PresentationFormat>
  <Paragraphs>146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Office Theme</vt:lpstr>
      <vt:lpstr>Introduction to Vector-Borne Diseases </vt:lpstr>
      <vt:lpstr>Warm-up: the Epidemiology Triad</vt:lpstr>
      <vt:lpstr>The “Vector”</vt:lpstr>
      <vt:lpstr>Zoonotic and VBD</vt:lpstr>
      <vt:lpstr>Zoonotic and VBD</vt:lpstr>
      <vt:lpstr>Malaria: the No.1 VBD</vt:lpstr>
      <vt:lpstr>The Malaria Risk Map</vt:lpstr>
      <vt:lpstr>Malaria: the Pathogen</vt:lpstr>
      <vt:lpstr>Malaria: the Vector</vt:lpstr>
      <vt:lpstr>Life History of Malaria Pathogen</vt:lpstr>
      <vt:lpstr>Other Important VBD</vt:lpstr>
      <vt:lpstr>Other Important VBD</vt:lpstr>
      <vt:lpstr>Modeling for VBD</vt:lpstr>
      <vt:lpstr>The Transmission Process</vt:lpstr>
      <vt:lpstr>Model Simplicity vs Accuracy</vt:lpstr>
      <vt:lpstr>Exercise </vt:lpstr>
      <vt:lpstr>PowerPoint Presentation</vt:lpstr>
      <vt:lpstr>PowerPoint Presentation</vt:lpstr>
    </vt:vector>
  </TitlesOfParts>
  <Company>UTK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Vector-borne Diseases</dc:title>
  <dc:creator>lunarmouse</dc:creator>
  <cp:lastModifiedBy>Shi Chen</cp:lastModifiedBy>
  <cp:revision>76</cp:revision>
  <dcterms:created xsi:type="dcterms:W3CDTF">2014-09-28T23:06:38Z</dcterms:created>
  <dcterms:modified xsi:type="dcterms:W3CDTF">2015-10-03T20:37:23Z</dcterms:modified>
</cp:coreProperties>
</file>